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1"/>
  </p:notesMasterIdLst>
  <p:sldIdLst>
    <p:sldId id="297" r:id="rId3"/>
    <p:sldId id="298" r:id="rId4"/>
    <p:sldId id="260" r:id="rId5"/>
    <p:sldId id="299" r:id="rId6"/>
    <p:sldId id="264" r:id="rId7"/>
    <p:sldId id="267" r:id="rId8"/>
    <p:sldId id="268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C85BC-5EE2-591C-8015-17467549D12F}" v="44" dt="2025-08-06T06:59:52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3C13088F-BAF4-812F-CAF5-376834D5430E}"/>
    <pc:docChg chg="delSld">
      <pc:chgData name="saraths" userId="S::saraths@am.amrita.edu::244d0ad9-751b-45dc-a37d-eb545e66f5d8" providerId="AD" clId="Web-{3C13088F-BAF4-812F-CAF5-376834D5430E}" dt="2025-01-22T10:23:40.118" v="1"/>
      <pc:docMkLst>
        <pc:docMk/>
      </pc:docMkLst>
      <pc:sldChg chg="del">
        <pc:chgData name="saraths" userId="S::saraths@am.amrita.edu::244d0ad9-751b-45dc-a37d-eb545e66f5d8" providerId="AD" clId="Web-{3C13088F-BAF4-812F-CAF5-376834D5430E}" dt="2025-01-22T10:23:37.180" v="0"/>
        <pc:sldMkLst>
          <pc:docMk/>
          <pc:sldMk cId="0" sldId="257"/>
        </pc:sldMkLst>
      </pc:sldChg>
      <pc:sldChg chg="del">
        <pc:chgData name="saraths" userId="S::saraths@am.amrita.edu::244d0ad9-751b-45dc-a37d-eb545e66f5d8" providerId="AD" clId="Web-{3C13088F-BAF4-812F-CAF5-376834D5430E}" dt="2025-01-22T10:23:40.118" v="1"/>
        <pc:sldMkLst>
          <pc:docMk/>
          <pc:sldMk cId="0" sldId="258"/>
        </pc:sldMkLst>
      </pc:sldChg>
    </pc:docChg>
  </pc:docChgLst>
  <pc:docChgLst>
    <pc:chgData name="saraths" userId="S::saraths@am.amrita.edu::244d0ad9-751b-45dc-a37d-eb545e66f5d8" providerId="AD" clId="Web-{C6A396F1-D54F-DF35-CA04-255CB52F5C7B}"/>
    <pc:docChg chg="modSld">
      <pc:chgData name="saraths" userId="S::saraths@am.amrita.edu::244d0ad9-751b-45dc-a37d-eb545e66f5d8" providerId="AD" clId="Web-{C6A396F1-D54F-DF35-CA04-255CB52F5C7B}" dt="2025-01-23T06:46:02.010" v="10" actId="14100"/>
      <pc:docMkLst>
        <pc:docMk/>
      </pc:docMkLst>
      <pc:sldChg chg="modSp">
        <pc:chgData name="saraths" userId="S::saraths@am.amrita.edu::244d0ad9-751b-45dc-a37d-eb545e66f5d8" providerId="AD" clId="Web-{C6A396F1-D54F-DF35-CA04-255CB52F5C7B}" dt="2025-01-23T06:44:29.274" v="1" actId="1076"/>
        <pc:sldMkLst>
          <pc:docMk/>
          <pc:sldMk cId="0" sldId="265"/>
        </pc:sldMkLst>
      </pc:sldChg>
      <pc:sldChg chg="modSp">
        <pc:chgData name="saraths" userId="S::saraths@am.amrita.edu::244d0ad9-751b-45dc-a37d-eb545e66f5d8" providerId="AD" clId="Web-{C6A396F1-D54F-DF35-CA04-255CB52F5C7B}" dt="2025-01-23T06:45:52.791" v="9" actId="20577"/>
        <pc:sldMkLst>
          <pc:docMk/>
          <pc:sldMk cId="0" sldId="266"/>
        </pc:sldMkLst>
      </pc:sldChg>
      <pc:sldChg chg="modSp">
        <pc:chgData name="saraths" userId="S::saraths@am.amrita.edu::244d0ad9-751b-45dc-a37d-eb545e66f5d8" providerId="AD" clId="Web-{C6A396F1-D54F-DF35-CA04-255CB52F5C7B}" dt="2025-01-23T06:46:02.010" v="10" actId="14100"/>
        <pc:sldMkLst>
          <pc:docMk/>
          <pc:sldMk cId="0" sldId="268"/>
        </pc:sldMkLst>
      </pc:sldChg>
    </pc:docChg>
  </pc:docChgLst>
  <pc:docChgLst>
    <pc:chgData name="saraths" userId="S::saraths@am.amrita.edu::244d0ad9-751b-45dc-a37d-eb545e66f5d8" providerId="AD" clId="Web-{1F2C85BC-5EE2-591C-8015-17467549D12F}"/>
    <pc:docChg chg="modSld">
      <pc:chgData name="saraths" userId="S::saraths@am.amrita.edu::244d0ad9-751b-45dc-a37d-eb545e66f5d8" providerId="AD" clId="Web-{1F2C85BC-5EE2-591C-8015-17467549D12F}" dt="2025-08-06T06:59:49.963" v="20" actId="20577"/>
      <pc:docMkLst>
        <pc:docMk/>
      </pc:docMkLst>
      <pc:sldChg chg="modSp">
        <pc:chgData name="saraths" userId="S::saraths@am.amrita.edu::244d0ad9-751b-45dc-a37d-eb545e66f5d8" providerId="AD" clId="Web-{1F2C85BC-5EE2-591C-8015-17467549D12F}" dt="2025-08-06T06:46:52.760" v="15" actId="1076"/>
        <pc:sldMkLst>
          <pc:docMk/>
          <pc:sldMk cId="0" sldId="260"/>
        </pc:sldMkLst>
        <pc:spChg chg="mod">
          <ac:chgData name="saraths" userId="S::saraths@am.amrita.edu::244d0ad9-751b-45dc-a37d-eb545e66f5d8" providerId="AD" clId="Web-{1F2C85BC-5EE2-591C-8015-17467549D12F}" dt="2025-08-06T06:45:49.806" v="1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raths" userId="S::saraths@am.amrita.edu::244d0ad9-751b-45dc-a37d-eb545e66f5d8" providerId="AD" clId="Web-{1F2C85BC-5EE2-591C-8015-17467549D12F}" dt="2025-08-06T06:46:35.666" v="14" actId="14100"/>
          <ac:spMkLst>
            <pc:docMk/>
            <pc:sldMk cId="0" sldId="260"/>
            <ac:spMk id="5" creationId="{00000000-0000-0000-0000-000000000000}"/>
          </ac:spMkLst>
        </pc:spChg>
        <pc:picChg chg="mod">
          <ac:chgData name="saraths" userId="S::saraths@am.amrita.edu::244d0ad9-751b-45dc-a37d-eb545e66f5d8" providerId="AD" clId="Web-{1F2C85BC-5EE2-591C-8015-17467549D12F}" dt="2025-08-06T06:46:52.760" v="15" actId="1076"/>
          <ac:picMkLst>
            <pc:docMk/>
            <pc:sldMk cId="0" sldId="260"/>
            <ac:picMk id="12" creationId="{00000000-0000-0000-0000-000000000000}"/>
          </ac:picMkLst>
        </pc:picChg>
      </pc:sldChg>
      <pc:sldChg chg="modSp">
        <pc:chgData name="saraths" userId="S::saraths@am.amrita.edu::244d0ad9-751b-45dc-a37d-eb545e66f5d8" providerId="AD" clId="Web-{1F2C85BC-5EE2-591C-8015-17467549D12F}" dt="2025-08-06T06:59:49.963" v="20" actId="20577"/>
        <pc:sldMkLst>
          <pc:docMk/>
          <pc:sldMk cId="0" sldId="279"/>
        </pc:sldMkLst>
        <pc:spChg chg="mod">
          <ac:chgData name="saraths" userId="S::saraths@am.amrita.edu::244d0ad9-751b-45dc-a37d-eb545e66f5d8" providerId="AD" clId="Web-{1F2C85BC-5EE2-591C-8015-17467549D12F}" dt="2025-08-06T06:59:49.963" v="20" actId="20577"/>
          <ac:spMkLst>
            <pc:docMk/>
            <pc:sldMk cId="0" sldId="279"/>
            <ac:spMk id="6" creationId="{00000000-0000-0000-0000-000000000000}"/>
          </ac:spMkLst>
        </pc:spChg>
      </pc:sldChg>
    </pc:docChg>
  </pc:docChgLst>
  <pc:docChgLst>
    <pc:chgData name="saraths" userId="S::saraths@am.amrita.edu::244d0ad9-751b-45dc-a37d-eb545e66f5d8" providerId="AD" clId="Web-{27DD9CA1-663C-B543-6E26-6F43E277D132}"/>
    <pc:docChg chg="modSld">
      <pc:chgData name="saraths" userId="S::saraths@am.amrita.edu::244d0ad9-751b-45dc-a37d-eb545e66f5d8" providerId="AD" clId="Web-{27DD9CA1-663C-B543-6E26-6F43E277D132}" dt="2025-01-23T05:40:58.954" v="3" actId="1076"/>
      <pc:docMkLst>
        <pc:docMk/>
      </pc:docMkLst>
      <pc:sldChg chg="delSp modSp">
        <pc:chgData name="saraths" userId="S::saraths@am.amrita.edu::244d0ad9-751b-45dc-a37d-eb545e66f5d8" providerId="AD" clId="Web-{27DD9CA1-663C-B543-6E26-6F43E277D132}" dt="2025-01-23T05:40:58.954" v="3" actId="1076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26804-8633-4C2D-A593-66B452AF3C0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91A9E-B709-4938-A191-1785733A0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6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31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0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837" y="1235990"/>
            <a:ext cx="3660496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91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D080-B51B-44B8-862D-984950A7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3F68-356E-4D3D-86AE-CD4367C5F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7366-8120-47E4-ADDF-4EC8201C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0F8E-A193-4B55-B497-5485ADB88707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4EFD-8FD2-40BA-8A46-224D48F6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FF29-4989-4580-BE30-F964FB13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5E7F-D1D9-400F-B9C2-95429B4E61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74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85858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21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85858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65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85858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5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85858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2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70320"/>
            <a:ext cx="12192000" cy="48767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492" y="6490714"/>
            <a:ext cx="1781556" cy="3139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461" y="-69799"/>
            <a:ext cx="10138689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85858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ispersondoesnotexist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1" y="-90534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00"/>
            <a:endParaRPr lang="en-US" sz="28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50" y="2576464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335124" y="2310508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F19762-9449-7F8E-ED51-CE92E43F0E91}"/>
              </a:ext>
            </a:extLst>
          </p:cNvPr>
          <p:cNvSpPr txBox="1"/>
          <p:nvPr/>
        </p:nvSpPr>
        <p:spPr>
          <a:xfrm>
            <a:off x="1167902" y="4790366"/>
            <a:ext cx="9304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23CSE473 Neural Networks and Deep Learning 	3- 0- 0- 3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6447A-A27C-F4A5-91C6-5FB4BA67B088}"/>
              </a:ext>
            </a:extLst>
          </p:cNvPr>
          <p:cNvSpPr txBox="1"/>
          <p:nvPr/>
        </p:nvSpPr>
        <p:spPr>
          <a:xfrm>
            <a:off x="4366766" y="2805747"/>
            <a:ext cx="69802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Neural Networks and Deep Learning History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87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836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3200" b="1" spc="-355" dirty="0">
                <a:solidFill>
                  <a:srgbClr val="C00000"/>
                </a:solidFill>
                <a:latin typeface="Tahoma"/>
                <a:cs typeface="Tahoma"/>
              </a:rPr>
              <a:t>Deep</a:t>
            </a:r>
            <a:r>
              <a:rPr sz="3200" b="1" spc="-229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b="1" spc="-335" dirty="0">
                <a:solidFill>
                  <a:srgbClr val="C00000"/>
                </a:solidFill>
                <a:latin typeface="Tahoma"/>
                <a:cs typeface="Tahoma"/>
              </a:rPr>
              <a:t>Learning-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0852" y="935736"/>
            <a:ext cx="9785985" cy="5379720"/>
            <a:chOff x="240852" y="935736"/>
            <a:chExt cx="9785985" cy="5379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852" y="4460747"/>
              <a:ext cx="5684459" cy="18547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9" y="935736"/>
              <a:ext cx="8334756" cy="35250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75628" y="4730572"/>
            <a:ext cx="59093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Information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passed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through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each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with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output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the 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previous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providing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input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next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layer.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first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 </a:t>
            </a:r>
            <a:r>
              <a:rPr kumimoji="0" sz="1800" b="0" i="0" u="none" strike="noStrike" kern="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network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called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2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input</a:t>
            </a:r>
            <a:r>
              <a:rPr kumimoji="0" sz="1800" b="1" i="0" u="none" strike="noStrike" kern="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8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while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last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called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an </a:t>
            </a:r>
            <a:r>
              <a:rPr kumimoji="0" sz="1800" b="1" i="0" u="none" strike="noStrike" kern="0" cap="none" spc="-2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output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1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.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between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two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are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referred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as </a:t>
            </a:r>
            <a:r>
              <a:rPr kumimoji="0" sz="1800" b="1" i="0" u="none" strike="noStrike" kern="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hidden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461" y="128981"/>
            <a:ext cx="9669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70" dirty="0">
                <a:solidFill>
                  <a:srgbClr val="C00000"/>
                </a:solidFill>
                <a:latin typeface="Tahoma"/>
                <a:cs typeface="Tahoma"/>
              </a:rPr>
              <a:t>Neurons</a:t>
            </a:r>
            <a:r>
              <a:rPr sz="4000" b="1" spc="-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30" dirty="0">
                <a:solidFill>
                  <a:srgbClr val="C00000"/>
                </a:solidFill>
                <a:latin typeface="Tahoma"/>
                <a:cs typeface="Tahoma"/>
              </a:rPr>
              <a:t>are</a:t>
            </a:r>
            <a:r>
              <a:rPr sz="4000" b="1" spc="-1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65" dirty="0">
                <a:solidFill>
                  <a:srgbClr val="C00000"/>
                </a:solidFill>
                <a:latin typeface="Tahoma"/>
                <a:cs typeface="Tahoma"/>
              </a:rPr>
              <a:t>arranged</a:t>
            </a:r>
            <a:r>
              <a:rPr sz="4000" b="1" spc="-1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360" dirty="0">
                <a:solidFill>
                  <a:srgbClr val="C00000"/>
                </a:solidFill>
                <a:latin typeface="Tahoma"/>
                <a:cs typeface="Tahoma"/>
              </a:rPr>
              <a:t>in</a:t>
            </a:r>
            <a:r>
              <a:rPr sz="4000" b="1" spc="-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80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4000" b="1" spc="-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380" dirty="0">
                <a:solidFill>
                  <a:srgbClr val="C00000"/>
                </a:solidFill>
                <a:latin typeface="Tahoma"/>
                <a:cs typeface="Tahoma"/>
              </a:rPr>
              <a:t>hierarchical</a:t>
            </a:r>
            <a:r>
              <a:rPr sz="4000" b="1" spc="-1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25" dirty="0">
                <a:solidFill>
                  <a:srgbClr val="C00000"/>
                </a:solidFill>
                <a:latin typeface="Tahoma"/>
                <a:cs typeface="Tahoma"/>
              </a:rPr>
              <a:t>fashion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38" y="1459765"/>
            <a:ext cx="4128749" cy="42783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897" y="1161669"/>
            <a:ext cx="58972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367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Neurons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are</a:t>
            </a:r>
            <a:r>
              <a:rPr kumimoji="0" sz="1800" b="1" i="0" u="none" strike="noStrike" kern="0" cap="none" spc="-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2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arranged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7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in</a:t>
            </a:r>
            <a:r>
              <a:rPr kumimoji="0" sz="1800" b="1" i="0" u="none" strike="noStrike" kern="0" cap="none" spc="-4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2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a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7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hierarchical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9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fashion</a:t>
            </a:r>
            <a:r>
              <a:rPr kumimoji="0" sz="1800" b="1" i="0" u="none" strike="noStrike" kern="0" cap="none" spc="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and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each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layer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has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its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own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role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and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responsibility.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To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detect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a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face,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brain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could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be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relying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on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entire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and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not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a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single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Tahoma"/>
                <a:cs typeface="Tahoma"/>
              </a:rPr>
              <a:t>layer.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19" y="3003804"/>
            <a:ext cx="6021324" cy="2054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4791" y="5731418"/>
            <a:ext cx="6186202" cy="58457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Courtesy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:Sample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illustration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hierarchical</a:t>
            </a:r>
            <a:r>
              <a:rPr lang="en-US" kern="0" spc="-10" dirty="0">
                <a:solidFill>
                  <a:srgbClr val="757575"/>
                </a:solidFill>
                <a:latin typeface="Calibri"/>
                <a:cs typeface="Calibri"/>
              </a:rPr>
              <a:t> 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processing.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endParaRPr lang="en-US" kern="0">
              <a:solidFill>
                <a:srgbClr val="000000"/>
              </a:solidFill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Credits: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Mitesh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M.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Khapra’s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lecture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slides</a:t>
            </a:r>
            <a:endParaRPr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3680" y="3184017"/>
            <a:ext cx="9250680" cy="628650"/>
            <a:chOff x="1503680" y="3184017"/>
            <a:chExt cx="9250680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7902" y="3197335"/>
              <a:ext cx="9236205" cy="614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680" y="3184017"/>
              <a:ext cx="9223756" cy="597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148" y="864382"/>
            <a:ext cx="7451750" cy="50222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6086043"/>
            <a:ext cx="17297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medium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37160"/>
            <a:ext cx="10661904" cy="59969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6086043"/>
            <a:ext cx="17297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medium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1228" y="1136903"/>
            <a:ext cx="3336849" cy="48433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8495"/>
            <a:ext cx="3809623" cy="58681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0222" y="5868111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1943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7244" y="111252"/>
            <a:ext cx="3962400" cy="59725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88355" y="5823000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1957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1856" y="111252"/>
            <a:ext cx="4047684" cy="58733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8857" y="5743821"/>
            <a:ext cx="3743325" cy="9677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0960" marR="0" lvl="0" indent="0" algn="ctr" defTabSz="91440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1960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99446"/>
            <a:ext cx="3722638" cy="57554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2117" y="5817514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1965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3944" y="172212"/>
            <a:ext cx="3762755" cy="5774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19776" y="5817514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1969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2419" y="300228"/>
            <a:ext cx="3953255" cy="56490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88857" y="5727355"/>
            <a:ext cx="3743325" cy="9842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20470" marR="0" lvl="0" indent="0" defTabSz="91440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1970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4" y="580644"/>
            <a:ext cx="3848100" cy="50200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3542" y="5514238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1970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0415" y="452627"/>
            <a:ext cx="8101965" cy="5190490"/>
            <a:chOff x="4090415" y="452627"/>
            <a:chExt cx="8101965" cy="51904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0415" y="580643"/>
              <a:ext cx="4211561" cy="5020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2375" y="452627"/>
              <a:ext cx="3849624" cy="51903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04738" y="5605373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8857" y="5632196"/>
            <a:ext cx="3743325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1982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72" y="348995"/>
            <a:ext cx="3972290" cy="56487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84502" y="5868111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1982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1500" y="348995"/>
            <a:ext cx="4140707" cy="54242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95315" y="5736437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1985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4859" y="1068324"/>
            <a:ext cx="3787140" cy="46527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88857" y="5657830"/>
            <a:ext cx="3743325" cy="105346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25120" marR="0" lvl="0" indent="0" algn="ctr" defTabSz="91440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4" y="102107"/>
            <a:ext cx="3924300" cy="5943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65580" y="5867196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254508"/>
            <a:ext cx="4114800" cy="5791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93511" y="5835497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68056" y="254508"/>
            <a:ext cx="4010025" cy="5791200"/>
            <a:chOff x="8068056" y="254508"/>
            <a:chExt cx="4010025" cy="57912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8056" y="254508"/>
              <a:ext cx="4009644" cy="5791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9420" y="1426463"/>
              <a:ext cx="1181100" cy="17236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388857" y="5780633"/>
            <a:ext cx="3743325" cy="9309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16025" marR="0" lvl="0" indent="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1989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47888" y="1159763"/>
            <a:ext cx="1129283" cy="1278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7A164E-01AC-C077-C148-C6AE6A124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574" y="463917"/>
            <a:ext cx="4950452" cy="49085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0684" y="201848"/>
            <a:ext cx="6507109" cy="5909242"/>
            <a:chOff x="568468" y="392817"/>
            <a:chExt cx="5695315" cy="61512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68" y="392817"/>
              <a:ext cx="5695120" cy="33961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3678935"/>
              <a:ext cx="5091684" cy="2865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95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128015"/>
            <a:ext cx="3962400" cy="60487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3755" y="128015"/>
            <a:ext cx="3904488" cy="59771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4042" y="5889447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1989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127" y="5889447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1990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9956" y="128015"/>
            <a:ext cx="4047744" cy="59771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5469" y="5889447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1997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1" y="257556"/>
            <a:ext cx="7991475" cy="5695315"/>
            <a:chOff x="96011" y="257556"/>
            <a:chExt cx="7991475" cy="5695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" y="257556"/>
              <a:ext cx="4018788" cy="56475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0" y="294132"/>
              <a:ext cx="3972670" cy="565861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61820" y="5797702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2006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8376" y="5797702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2008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6656" y="257556"/>
            <a:ext cx="3800855" cy="57820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8857" y="5812637"/>
            <a:ext cx="3743325" cy="8991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022350" marR="0" lvl="0" indent="0" defTabSz="91440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62399" cy="59146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9742" y="5759602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2011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142865"/>
            <a:ext cx="4009644" cy="56574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72278" y="5725769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2012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2543" y="128015"/>
            <a:ext cx="3972300" cy="55252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01808" y="5597448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2014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8995"/>
            <a:ext cx="3948683" cy="54955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85542" y="5729122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3004" y="348995"/>
            <a:ext cx="4114800" cy="58110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02551" y="5725769"/>
            <a:ext cx="952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2019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9173" y="1923669"/>
            <a:ext cx="369633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Geoffrey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Hinton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known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"Godfather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Deep</a:t>
            </a:r>
            <a:r>
              <a:rPr kumimoji="0" sz="1800" b="1" i="0" u="none" strike="noStrike" kern="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Learning“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Was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Google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researcher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and left by 2023.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8857" y="6411569"/>
            <a:ext cx="374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Courtesy: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machinelearningknowledge.ai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032" y="1079118"/>
            <a:ext cx="5296535" cy="4811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ts val="2545"/>
              </a:lnSpc>
              <a:spcBef>
                <a:spcPts val="95"/>
              </a:spcBef>
              <a:spcAft>
                <a:spcPts val="0"/>
              </a:spcAft>
              <a:buClr>
                <a:srgbClr val="C00000"/>
              </a:buClr>
              <a:buSzTx/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Deep</a:t>
            </a:r>
            <a:r>
              <a:rPr kumimoji="0" sz="2200" b="1" i="0" u="none" strike="noStrike" kern="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Neural</a:t>
            </a:r>
            <a:r>
              <a:rPr kumimoji="0" sz="22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Networks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MP</a:t>
            </a:r>
            <a:r>
              <a:rPr kumimoji="0" sz="19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Neuron,</a:t>
            </a:r>
            <a:r>
              <a:rPr kumimoji="0" sz="19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Perceptron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Neural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Networks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(</a:t>
            </a:r>
            <a:r>
              <a:rPr kumimoji="0" sz="19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MLP)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641985" lvl="1" indent="-228600" defTabSz="914400" eaLnBrk="1" fontAlgn="auto" latinLnBrk="0" hangingPunct="1">
              <a:lnSpc>
                <a:spcPct val="7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Deep</a:t>
            </a:r>
            <a:r>
              <a:rPr kumimoji="0" sz="19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Neural</a:t>
            </a:r>
            <a:r>
              <a:rPr kumimoji="0" sz="19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Networks/Feed</a:t>
            </a:r>
            <a:r>
              <a:rPr kumimoji="0" sz="19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forward Networks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241300" marR="5080" lvl="0" indent="-228600" defTabSz="914400" eaLnBrk="1" fontAlgn="auto" latinLnBrk="0" hangingPunct="1">
              <a:lnSpc>
                <a:spcPct val="7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5158740" algn="l"/>
              </a:tabLst>
              <a:defRPr/>
            </a:pP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Convolutional</a:t>
            </a:r>
            <a:r>
              <a:rPr kumimoji="0" sz="2200" b="1" i="0" u="none" strike="noStrike" kern="0" cap="none" spc="-4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Neural</a:t>
            </a:r>
            <a:r>
              <a:rPr kumimoji="0" sz="2200" b="1" i="0" u="none" strike="noStrike" kern="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Networks</a:t>
            </a: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	</a:t>
            </a:r>
            <a:r>
              <a:rPr kumimoji="0" sz="22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( </a:t>
            </a:r>
            <a:r>
              <a:rPr kumimoji="0" sz="2200" b="1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CNN)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LeNet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AlexNet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VGG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ResNet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1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GoogleNet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240665" marR="0" lvl="0" indent="-227965" defTabSz="914400" eaLnBrk="1" fontAlgn="auto" latinLnBrk="0" hangingPunct="1">
              <a:lnSpc>
                <a:spcPts val="2545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Object</a:t>
            </a:r>
            <a:r>
              <a:rPr kumimoji="0" sz="2200" b="1" i="0" u="none" strike="noStrike" kern="0" cap="none" spc="-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Detection</a:t>
            </a:r>
            <a:r>
              <a:rPr kumimoji="0" sz="2200" b="1" i="0" u="none" strike="noStrike" kern="0" cap="none" spc="-8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models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RCNN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Yolo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240665" marR="0" lvl="0" indent="-227965" defTabSz="914400" eaLnBrk="1" fontAlgn="auto" latinLnBrk="0" hangingPunct="1">
              <a:lnSpc>
                <a:spcPts val="255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Generative</a:t>
            </a:r>
            <a:r>
              <a:rPr kumimoji="0" sz="2200" b="1" i="0" u="none" strike="noStrike" kern="0" cap="none" spc="-10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models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8500" marR="0" lvl="1" indent="-228600" defTabSz="91440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6985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 MT"/>
                <a:cs typeface="Arial MT"/>
              </a:rPr>
              <a:t>Generative</a:t>
            </a:r>
            <a:r>
              <a:rPr kumimoji="0" sz="1900" b="0" i="0" u="none" strike="noStrike" kern="0" cap="none" spc="-125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 MT"/>
                <a:cs typeface="Arial MT"/>
              </a:rPr>
              <a:t>Adversarial</a:t>
            </a:r>
            <a:r>
              <a:rPr kumimoji="0" sz="1900" b="0" i="0" u="none" strike="noStrike" kern="0" cap="none" spc="-35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 MT"/>
                <a:cs typeface="Arial MT"/>
              </a:rPr>
              <a:t>Networks,(GAN)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991" y="351231"/>
            <a:ext cx="607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Deep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333A"/>
                </a:solidFill>
                <a:latin typeface="Arial"/>
                <a:cs typeface="Arial"/>
              </a:rPr>
              <a:t>Learning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Models</a:t>
            </a:r>
            <a:r>
              <a:rPr sz="2800" b="1" spc="-12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(</a:t>
            </a:r>
            <a:r>
              <a:rPr sz="2800" b="1" spc="-135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C333A"/>
                </a:solidFill>
                <a:latin typeface="Arial"/>
                <a:cs typeface="Arial"/>
              </a:rPr>
              <a:t>Big</a:t>
            </a:r>
            <a:r>
              <a:rPr sz="2800" b="1" spc="-130" dirty="0">
                <a:solidFill>
                  <a:srgbClr val="2C333A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333A"/>
                </a:solidFill>
                <a:latin typeface="Arial"/>
                <a:cs typeface="Arial"/>
              </a:rPr>
              <a:t>Picture)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634" y="906272"/>
            <a:ext cx="5695315" cy="4886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ts val="253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Sequential</a:t>
            </a:r>
            <a:r>
              <a:rPr kumimoji="0" sz="2200" b="1" i="0" u="none" strike="noStrike" kern="0" cap="none" spc="-1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Models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RNN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LSTM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1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Encoder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–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Decoder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models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Attention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mechanism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Transformers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7865" marR="0" lvl="1" indent="-227965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1900" b="1" i="0" u="none" strike="noStrike" kern="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BERT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7865" marR="492759" lvl="1" indent="-228600" defTabSz="914400" eaLnBrk="1" fontAlgn="auto" latinLnBrk="0" hangingPunct="1">
              <a:lnSpc>
                <a:spcPct val="7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Transformers,</a:t>
            </a:r>
            <a:r>
              <a:rPr kumimoji="0" sz="1900" b="1" i="0" u="none" strike="noStrike" kern="0" cap="none" spc="5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3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Transformer-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XL,</a:t>
            </a:r>
            <a:r>
              <a:rPr kumimoji="0" sz="1900" b="1" i="0" u="none" strike="noStrike" kern="0" cap="none" spc="3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Masked 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Language</a:t>
            </a:r>
            <a:r>
              <a:rPr kumimoji="0" sz="1900" b="1" i="0" u="none" strike="noStrike" kern="0" cap="none" spc="-7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Modelling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7865" marR="0" lvl="1" indent="-227965" defTabSz="91440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Generative</a:t>
            </a:r>
            <a:r>
              <a:rPr kumimoji="0" sz="1900" b="1" i="0" u="none" strike="noStrike" kern="0" cap="none" spc="-3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Pre-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trained</a:t>
            </a:r>
            <a:r>
              <a:rPr kumimoji="0" sz="1900" b="1" i="0" u="none" strike="noStrike" kern="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Transformer</a:t>
            </a:r>
            <a:r>
              <a:rPr kumimoji="0" sz="1900" b="1" i="0" u="none" strike="noStrike" kern="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1900" b="1" i="0" u="none" strike="noStrike" kern="0" cap="none" spc="-7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(GPT-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7865" marR="0" lvl="0" indent="0" defTabSz="914400" eaLnBrk="1" fontAlgn="auto" latinLnBrk="0" hangingPunct="1">
              <a:lnSpc>
                <a:spcPts val="19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0" cap="none" spc="-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3)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0665" marR="0" lvl="0" indent="-227965" defTabSz="91440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Autoencoders,Autoregressive</a:t>
            </a:r>
            <a:r>
              <a:rPr kumimoji="0" sz="2200" b="1" i="0" u="none" strike="noStrike" kern="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models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697865" marR="0" lvl="1" indent="-227965" defTabSz="91440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Time</a:t>
            </a:r>
            <a:r>
              <a:rPr kumimoji="0" sz="19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series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forecasting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469900" marR="0" lvl="0" indent="0" defTabSz="91440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NADE,</a:t>
            </a:r>
            <a:r>
              <a:rPr kumimoji="0" sz="1900" b="1" i="0" u="none" strike="noStrike" kern="0" cap="none" spc="-7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MADE(Masked</a:t>
            </a:r>
            <a:r>
              <a:rPr kumimoji="0" sz="1900" b="1" i="0" u="none" strike="noStrike" kern="0" cap="none" spc="-9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Autoencoder</a:t>
            </a:r>
            <a:r>
              <a:rPr kumimoji="0" sz="1900" b="1" i="0" u="none" strike="noStrike" kern="0" cap="none" spc="-6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Density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ts val="19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Estimator),</a:t>
            </a:r>
            <a:r>
              <a:rPr kumimoji="0" sz="1900" b="1" i="0" u="none" strike="noStrike" kern="0" cap="none" spc="-7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9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cs typeface="Arial"/>
              </a:rPr>
              <a:t>PixelRNN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7865" marR="0" lvl="1" indent="-227965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697865" algn="l"/>
              </a:tabLst>
              <a:defRPr/>
            </a:pP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Graph</a:t>
            </a:r>
            <a:r>
              <a:rPr kumimoji="0" sz="2200" b="1" i="0" u="none" strike="noStrike" kern="0" cap="none" spc="-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Neural</a:t>
            </a:r>
            <a:r>
              <a:rPr kumimoji="0" sz="2200" b="1" i="0" u="none" strike="noStrike" kern="0" cap="none" spc="-5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2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/>
                <a:cs typeface="Georgia"/>
              </a:rPr>
              <a:t>Networks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70320"/>
              <a:ext cx="12192000" cy="487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6490714"/>
              <a:ext cx="1781556" cy="3139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1942" rIns="0" bIns="0" rtlCol="0">
            <a:spAutoFit/>
          </a:bodyPr>
          <a:lstStyle/>
          <a:p>
            <a:pPr marL="1636395">
              <a:lnSpc>
                <a:spcPct val="100000"/>
              </a:lnSpc>
              <a:spcBef>
                <a:spcPts val="95"/>
              </a:spcBef>
            </a:pPr>
            <a:r>
              <a:rPr sz="4000" b="1" spc="-440" dirty="0">
                <a:solidFill>
                  <a:srgbClr val="C00000"/>
                </a:solidFill>
                <a:latin typeface="Tahoma"/>
                <a:cs typeface="Tahoma"/>
              </a:rPr>
              <a:t>Evolution</a:t>
            </a:r>
            <a:r>
              <a:rPr sz="4000" b="1" spc="-1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45" dirty="0">
                <a:solidFill>
                  <a:srgbClr val="C00000"/>
                </a:solidFill>
                <a:latin typeface="Tahoma"/>
                <a:cs typeface="Tahoma"/>
              </a:rPr>
              <a:t>of</a:t>
            </a:r>
            <a:r>
              <a:rPr sz="4000" b="1" spc="-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50" dirty="0">
                <a:solidFill>
                  <a:srgbClr val="C00000"/>
                </a:solidFill>
                <a:latin typeface="Tahoma"/>
                <a:cs typeface="Tahoma"/>
              </a:rPr>
              <a:t>Deep</a:t>
            </a:r>
            <a:r>
              <a:rPr sz="4000" b="1" spc="-1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30" dirty="0">
                <a:solidFill>
                  <a:srgbClr val="C00000"/>
                </a:solidFill>
                <a:latin typeface="Tahoma"/>
                <a:cs typeface="Tahoma"/>
              </a:rPr>
              <a:t>Learning</a:t>
            </a:r>
            <a:r>
              <a:rPr sz="4000" b="1" spc="-1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4000" b="1" spc="-425" dirty="0">
                <a:solidFill>
                  <a:srgbClr val="C00000"/>
                </a:solidFill>
                <a:latin typeface="Tahoma"/>
                <a:cs typeface="Tahoma"/>
              </a:rPr>
              <a:t>Architectures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280" y="2147272"/>
            <a:ext cx="10860102" cy="3505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46338"/>
            <a:ext cx="10972800" cy="52404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97395"/>
            <a:ext cx="12192000" cy="260985"/>
          </a:xfrm>
          <a:custGeom>
            <a:avLst/>
            <a:gdLst/>
            <a:ahLst/>
            <a:cxnLst/>
            <a:rect l="l" t="t" r="r" b="b"/>
            <a:pathLst>
              <a:path w="12192000" h="260984">
                <a:moveTo>
                  <a:pt x="12192000" y="0"/>
                </a:moveTo>
                <a:lnTo>
                  <a:pt x="0" y="0"/>
                </a:lnTo>
                <a:lnTo>
                  <a:pt x="0" y="260603"/>
                </a:lnTo>
                <a:lnTo>
                  <a:pt x="12192000" y="260603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630680" algn="ctr">
              <a:lnSpc>
                <a:spcPct val="100000"/>
              </a:lnSpc>
              <a:spcBef>
                <a:spcPts val="1700"/>
              </a:spcBef>
            </a:pPr>
            <a:r>
              <a:rPr spc="-10" dirty="0"/>
              <a:t>Object</a:t>
            </a:r>
            <a:r>
              <a:rPr spc="-229" dirty="0"/>
              <a:t> </a:t>
            </a:r>
            <a:r>
              <a:rPr spc="-25" dirty="0"/>
              <a:t>Detection</a:t>
            </a:r>
          </a:p>
          <a:p>
            <a:pPr marL="1630680" algn="ctr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latin typeface="Calibri"/>
                <a:cs typeface="Calibri"/>
              </a:rPr>
              <a:t>Deep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2113788"/>
            <a:ext cx="4975860" cy="38160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311" y="2348483"/>
            <a:ext cx="6367272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6251" y="1043939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25425" rIns="0" bIns="0" rtlCol="0">
            <a:spAutoFit/>
          </a:bodyPr>
          <a:lstStyle/>
          <a:p>
            <a:pPr marL="427355" marR="0" lvl="0" indent="0" defTabSz="914400" eaLnBrk="1" fontAlgn="auto" latinLnBrk="0" hangingPunct="1">
              <a:lnSpc>
                <a:spcPts val="2645"/>
              </a:lnSpc>
              <a:spcBef>
                <a:spcPts val="1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Language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27355" marR="0" lvl="0" indent="0" defTabSz="914400" eaLnBrk="1" fontAlgn="auto" latinLnBrk="0" hangingPunct="1">
              <a:lnSpc>
                <a:spcPts val="2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Modeling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1667" y="1043939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2542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645"/>
              </a:lnSpc>
              <a:spcBef>
                <a:spcPts val="1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Speech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ts val="2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Recognition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5559" y="1043939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25425" rIns="0" bIns="0" rtlCol="0">
            <a:spAutoFit/>
          </a:bodyPr>
          <a:lstStyle/>
          <a:p>
            <a:pPr marL="475615" marR="0" lvl="0" indent="0" defTabSz="914400" eaLnBrk="1" fontAlgn="auto" latinLnBrk="0" hangingPunct="1">
              <a:lnSpc>
                <a:spcPts val="2645"/>
              </a:lnSpc>
              <a:spcBef>
                <a:spcPts val="1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0360" marR="0" lvl="0" indent="0" defTabSz="914400" eaLnBrk="1" fontAlgn="auto" latinLnBrk="0" hangingPunct="1">
              <a:lnSpc>
                <a:spcPts val="2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Translation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70976" y="1043939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2542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645"/>
              </a:lnSpc>
              <a:spcBef>
                <a:spcPts val="1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635" marR="0" lvl="0" indent="0" algn="ctr" defTabSz="914400" eaLnBrk="1" fontAlgn="auto" latinLnBrk="0" hangingPunct="1">
              <a:lnSpc>
                <a:spcPts val="2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Transliteration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16251" y="2435351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0350" rIns="0" bIns="0" rtlCol="0">
            <a:spAutoFit/>
          </a:bodyPr>
          <a:lstStyle/>
          <a:p>
            <a:pPr marL="402590" marR="104139" lvl="0" indent="-292735" defTabSz="914400" eaLnBrk="1" fontAlgn="auto" latinLnBrk="0" hangingPunct="1">
              <a:lnSpc>
                <a:spcPts val="2530"/>
              </a:lnSpc>
              <a:spcBef>
                <a:spcPts val="2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Conversational modelling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667" y="2435351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0350" rIns="0" bIns="0" rtlCol="0">
            <a:spAutoFit/>
          </a:bodyPr>
          <a:lstStyle/>
          <a:p>
            <a:pPr marL="277495" marR="269240" lvl="0" indent="31750" defTabSz="914400" eaLnBrk="1" fontAlgn="auto" latinLnBrk="0" hangingPunct="1">
              <a:lnSpc>
                <a:spcPts val="2530"/>
              </a:lnSpc>
              <a:spcBef>
                <a:spcPts val="2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Time</a:t>
            </a:r>
            <a:r>
              <a:rPr kumimoji="0" sz="23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Series </a:t>
            </a:r>
            <a:r>
              <a:rPr kumimoji="0" sz="23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Forecasting.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5559" y="2435351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0350" rIns="0" bIns="0" rtlCol="0">
            <a:spAutoFit/>
          </a:bodyPr>
          <a:lstStyle/>
          <a:p>
            <a:pPr marL="368935" marR="361950" lvl="0" indent="83820" defTabSz="914400" eaLnBrk="1" fontAlgn="auto" latinLnBrk="0" hangingPunct="1">
              <a:lnSpc>
                <a:spcPts val="2530"/>
              </a:lnSpc>
              <a:spcBef>
                <a:spcPts val="2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Question Answering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0976" y="2435351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93980" rIns="0" bIns="0" rtlCol="0">
            <a:spAutoFit/>
          </a:bodyPr>
          <a:lstStyle/>
          <a:p>
            <a:pPr marL="291465" marR="283210" lvl="0" indent="0" algn="ctr" defTabSz="914400" eaLnBrk="1" fontAlgn="auto" latinLnBrk="0" hangingPunct="1">
              <a:lnSpc>
                <a:spcPct val="916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Object Detection/ </a:t>
            </a:r>
            <a:r>
              <a:rPr kumimoji="0" sz="23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Recognition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6251" y="3825240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508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1747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Visual</a:t>
            </a: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Tracking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667" y="3825240"/>
            <a:ext cx="198628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0985" rIns="0" bIns="0" rtlCol="0">
            <a:spAutoFit/>
          </a:bodyPr>
          <a:lstStyle/>
          <a:p>
            <a:pPr marL="352425" marR="346075" lvl="0" indent="275590" defTabSz="914400" eaLnBrk="1" fontAlgn="auto" latinLnBrk="0" hangingPunct="1">
              <a:lnSpc>
                <a:spcPts val="2530"/>
              </a:lnSpc>
              <a:spcBef>
                <a:spcPts val="2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Image Captioning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5559" y="3825240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0985" rIns="0" bIns="0" rtlCol="0">
            <a:spAutoFit/>
          </a:bodyPr>
          <a:lstStyle/>
          <a:p>
            <a:pPr marL="353695" marR="346075" lvl="0" indent="295275" defTabSz="914400" eaLnBrk="1" fontAlgn="auto" latinLnBrk="0" hangingPunct="1">
              <a:lnSpc>
                <a:spcPts val="2530"/>
              </a:lnSpc>
              <a:spcBef>
                <a:spcPts val="2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Video Captioning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70976" y="3825240"/>
            <a:ext cx="1987550" cy="11918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95250" rIns="0" bIns="0" rtlCol="0">
            <a:spAutoFit/>
          </a:bodyPr>
          <a:lstStyle/>
          <a:p>
            <a:pPr marL="384175" marR="375285" lvl="0" indent="-1270" algn="ctr" defTabSz="914400" eaLnBrk="1" fontAlgn="auto" latinLnBrk="0" hangingPunct="1">
              <a:lnSpc>
                <a:spcPct val="91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Visual Question answering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8960" y="5215128"/>
            <a:ext cx="1986280" cy="11938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2255" rIns="0" bIns="0" rtlCol="0">
            <a:spAutoFit/>
          </a:bodyPr>
          <a:lstStyle/>
          <a:p>
            <a:pPr marL="367665" marR="361950" lvl="0" indent="92710" defTabSz="914400" eaLnBrk="1" fontAlgn="auto" latinLnBrk="0" hangingPunct="1">
              <a:lnSpc>
                <a:spcPts val="2530"/>
              </a:lnSpc>
              <a:spcBef>
                <a:spcPts val="2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Video</a:t>
            </a:r>
            <a:r>
              <a:rPr kumimoji="0" sz="23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3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Qs </a:t>
            </a: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Answering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4376" y="5215128"/>
            <a:ext cx="1986280" cy="11938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2255" rIns="0" bIns="0" rtlCol="0">
            <a:spAutoFit/>
          </a:bodyPr>
          <a:lstStyle/>
          <a:p>
            <a:pPr marL="97790" marR="92075" lvl="0" indent="549910" defTabSz="914400" eaLnBrk="1" fontAlgn="auto" latinLnBrk="0" hangingPunct="1">
              <a:lnSpc>
                <a:spcPts val="2530"/>
              </a:lnSpc>
              <a:spcBef>
                <a:spcPts val="2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Video </a:t>
            </a: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Summarisation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8268" y="5215128"/>
            <a:ext cx="1987550" cy="11938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62255" rIns="0" bIns="0" rtlCol="0">
            <a:spAutoFit/>
          </a:bodyPr>
          <a:lstStyle/>
          <a:p>
            <a:pPr marL="757555" marR="139065" lvl="0" indent="-611505" defTabSz="914400" eaLnBrk="1" fontAlgn="auto" latinLnBrk="0" hangingPunct="1">
              <a:lnSpc>
                <a:spcPts val="2530"/>
              </a:lnSpc>
              <a:spcBef>
                <a:spcPts val="2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Generate</a:t>
            </a:r>
            <a:r>
              <a:rPr kumimoji="0" sz="2300" b="0" i="0" u="none" strike="noStrike" kern="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3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data sets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251197" y="21463"/>
            <a:ext cx="520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0000"/>
                </a:solidFill>
                <a:latin typeface="Calibri"/>
                <a:cs typeface="Calibri"/>
              </a:rPr>
              <a:t>Deep</a:t>
            </a:r>
            <a:r>
              <a:rPr sz="3600" b="1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3600" b="1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0000"/>
                </a:solidFill>
                <a:latin typeface="Calibri"/>
                <a:cs typeface="Calibri"/>
              </a:rPr>
              <a:t>Applications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612385"/>
            <a:ext cx="12192000" cy="260985"/>
          </a:xfrm>
          <a:custGeom>
            <a:avLst/>
            <a:gdLst/>
            <a:ahLst/>
            <a:cxnLst/>
            <a:rect l="l" t="t" r="r" b="b"/>
            <a:pathLst>
              <a:path w="12192000" h="260984">
                <a:moveTo>
                  <a:pt x="12192000" y="0"/>
                </a:moveTo>
                <a:lnTo>
                  <a:pt x="0" y="0"/>
                </a:lnTo>
                <a:lnTo>
                  <a:pt x="0" y="260603"/>
                </a:lnTo>
                <a:lnTo>
                  <a:pt x="12192000" y="260603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7780"/>
            <a:ext cx="4741545" cy="57467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Output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from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DALL-E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: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OPEN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AI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astronaut</a:t>
            </a:r>
            <a:r>
              <a:rPr kumimoji="0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riding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horse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photorealistic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style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A8A8A8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52" y="740663"/>
            <a:ext cx="4094988" cy="4096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906" y="5019547"/>
            <a:ext cx="4584361" cy="84382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DALL-E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create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original,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realistic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images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from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text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description.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combine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concepts,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attribute</a:t>
            </a:r>
            <a:r>
              <a:rPr lang="en-US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. Latest is DALL-E 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6300" y="740663"/>
            <a:ext cx="2378964" cy="23210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4428" y="740663"/>
            <a:ext cx="2264663" cy="2321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9780" y="740663"/>
            <a:ext cx="2377439" cy="23835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74585" y="248234"/>
            <a:ext cx="3447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rgbClr val="944F71"/>
                </a:solidFill>
                <a:effectLst/>
                <a:uLnTx/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https://thispersondoesnotexist.com/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74360" y="237490"/>
            <a:ext cx="1263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00"/>
                </a:solidFill>
                <a:latin typeface="Calibri"/>
                <a:cs typeface="Calibri"/>
              </a:rPr>
              <a:t>DeepFake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77071" y="3238500"/>
            <a:ext cx="3092196" cy="30007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22707" y="3433691"/>
            <a:ext cx="3092196" cy="2371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0EAE4-9B91-B790-198D-59B9F1ACB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691" y="306018"/>
            <a:ext cx="5439324" cy="4462760"/>
          </a:xfrm>
        </p:spPr>
        <p:txBody>
          <a:bodyPr/>
          <a:lstStyle/>
          <a:p>
            <a:pPr>
              <a:buNone/>
            </a:pPr>
            <a:r>
              <a:rPr lang="en-IN" b="1" dirty="0"/>
              <a:t>Latest AI Developments – August 2025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Advanced AI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GPT‑4.5</a:t>
            </a:r>
            <a:r>
              <a:rPr lang="en-IN" sz="1600" dirty="0"/>
              <a:t> by OpenAI: Faster, more capable; </a:t>
            </a:r>
            <a:r>
              <a:rPr lang="en-IN" sz="1600" b="1" dirty="0"/>
              <a:t>GPT‑5</a:t>
            </a:r>
            <a:r>
              <a:rPr lang="en-IN" sz="1600" dirty="0"/>
              <a:t> coming soon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Grok‑3</a:t>
            </a:r>
            <a:r>
              <a:rPr lang="en-IN" sz="1600" dirty="0"/>
              <a:t> by </a:t>
            </a:r>
            <a:r>
              <a:rPr lang="en-IN" sz="1600" dirty="0" err="1"/>
              <a:t>xAI</a:t>
            </a:r>
            <a:r>
              <a:rPr lang="en-IN" sz="1600" dirty="0"/>
              <a:t> (Elon Musk): Strong reasoning, “Big Brain”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Mistral Medium 3</a:t>
            </a:r>
            <a:r>
              <a:rPr lang="en-IN" sz="1600" dirty="0"/>
              <a:t>: High performance open-source model</a:t>
            </a:r>
          </a:p>
          <a:p>
            <a:r>
              <a:rPr lang="en-IN" b="1" dirty="0"/>
              <a:t>Manus AI</a:t>
            </a:r>
            <a:r>
              <a:rPr lang="en-IN" dirty="0"/>
              <a:t>: </a:t>
            </a:r>
            <a:r>
              <a:rPr lang="en-IN" sz="1600" dirty="0"/>
              <a:t>Fully autonomous digital agents in real-world tasks</a:t>
            </a:r>
            <a:endParaRPr lang="en-IN" dirty="0"/>
          </a:p>
          <a:p>
            <a:pPr>
              <a:buNone/>
            </a:pPr>
            <a:r>
              <a:rPr lang="en-IN" b="1" dirty="0"/>
              <a:t>Infrastructure &amp; Industry Push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Massive AI investments</a:t>
            </a:r>
            <a:r>
              <a:rPr lang="en-IN" sz="1600" dirty="0"/>
              <a:t>:</a:t>
            </a:r>
          </a:p>
          <a:p>
            <a:pPr lvl="2"/>
            <a:r>
              <a:rPr lang="en-IN" sz="1600" dirty="0"/>
              <a:t>Amazon: $100B, Google: $85B, Meta: $64B+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Meta building “Manhattan-sized” AI data </a:t>
            </a:r>
            <a:r>
              <a:rPr lang="en-IN" sz="1600" b="1" dirty="0" err="1"/>
              <a:t>centers</a:t>
            </a:r>
            <a:endParaRPr lang="en-I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Apple &amp; GitHub</a:t>
            </a:r>
            <a:r>
              <a:rPr lang="en-IN" sz="1600" dirty="0"/>
              <a:t>: AI is the future of all software and devices</a:t>
            </a:r>
          </a:p>
          <a:p>
            <a:pPr>
              <a:buNone/>
            </a:pPr>
            <a:endParaRPr lang="en-IN" sz="2400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9431D2-42B8-00BE-85F4-3CC480BF2CA0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432789" y="844010"/>
            <a:ext cx="5303520" cy="3724096"/>
          </a:xfrm>
        </p:spPr>
        <p:txBody>
          <a:bodyPr/>
          <a:lstStyle/>
          <a:p>
            <a:pPr>
              <a:buNone/>
            </a:pPr>
            <a:r>
              <a:rPr lang="en-IN" b="1" dirty="0"/>
              <a:t>⚖️ AI Policies &amp; Safety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Global AI Safety Summit</a:t>
            </a:r>
            <a:r>
              <a:rPr lang="en-IN" sz="1600" dirty="0"/>
              <a:t>: 58 countries signed “Sustainable AI” pact</a:t>
            </a:r>
            <a:endParaRPr lang="en-IN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India’s </a:t>
            </a:r>
            <a:r>
              <a:rPr lang="en-IN" b="1" dirty="0" err="1"/>
              <a:t>BharatGen</a:t>
            </a:r>
            <a:r>
              <a:rPr lang="en-IN" b="1" dirty="0"/>
              <a:t> Mission</a:t>
            </a:r>
            <a:r>
              <a:rPr lang="en-IN" dirty="0"/>
              <a:t>: </a:t>
            </a:r>
            <a:r>
              <a:rPr lang="en-IN" sz="1600" dirty="0"/>
              <a:t>Focus on multilingual, inclusive AI</a:t>
            </a:r>
            <a:endParaRPr lang="en-IN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Rajasthan AI Policy 2025</a:t>
            </a:r>
            <a:r>
              <a:rPr lang="en-IN" dirty="0"/>
              <a:t>: </a:t>
            </a:r>
            <a:r>
              <a:rPr lang="en-IN" sz="1600" dirty="0"/>
              <a:t>₹1000 Cr investment in AI innovation</a:t>
            </a:r>
            <a:endParaRPr lang="en-IN" dirty="0"/>
          </a:p>
          <a:p>
            <a:pPr>
              <a:buNone/>
            </a:pPr>
            <a:r>
              <a:rPr lang="en-IN" b="1" dirty="0"/>
              <a:t>🏥 Real‑World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Healthcare</a:t>
            </a:r>
            <a:r>
              <a:rPr lang="en-IN" sz="1600" dirty="0"/>
              <a:t>: AI used in diagnostics, clinical notes, and surgery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Developers</a:t>
            </a:r>
            <a:r>
              <a:rPr lang="en-IN" dirty="0"/>
              <a:t>: </a:t>
            </a:r>
            <a:r>
              <a:rPr lang="en-IN" sz="1600" dirty="0"/>
              <a:t>Shift from coding to overseeing AI workflows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Education</a:t>
            </a:r>
            <a:r>
              <a:rPr lang="en-IN" dirty="0"/>
              <a:t>: </a:t>
            </a:r>
            <a:r>
              <a:rPr lang="en-IN" sz="1600" dirty="0"/>
              <a:t>AI tutors and personalized learning at scale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2FB6C-15F0-09F6-1EDB-DB6A4BFADC97}"/>
              </a:ext>
            </a:extLst>
          </p:cNvPr>
          <p:cNvSpPr txBox="1"/>
          <p:nvPr/>
        </p:nvSpPr>
        <p:spPr>
          <a:xfrm>
            <a:off x="1849924" y="4877181"/>
            <a:ext cx="9750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78% of companies now use AI (up from 55% in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GenAI funding: $33.9 billion in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Explainable AI, reasoning, and safety alignment</a:t>
            </a:r>
          </a:p>
        </p:txBody>
      </p:sp>
    </p:spTree>
    <p:extLst>
      <p:ext uri="{BB962C8B-B14F-4D97-AF65-F5344CB8AC3E}">
        <p14:creationId xmlns:p14="http://schemas.microsoft.com/office/powerpoint/2010/main" val="406811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3175" y="4768043"/>
            <a:ext cx="1012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ICML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202</a:t>
            </a:r>
            <a:r>
              <a:rPr kumimoji="0" lang="en-US" sz="1800" b="0" i="0" u="none" strike="noStrike" kern="0" cap="none" spc="-20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Calibri"/>
                <a:cs typeface="Calibri"/>
              </a:rPr>
              <a:t>5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9" name="Picture 8" descr="A graph of blue bars&#10;&#10;AI-generated content may be incorrect.">
            <a:extLst>
              <a:ext uri="{FF2B5EF4-FFF2-40B4-BE49-F238E27FC236}">
                <a16:creationId xmlns:a16="http://schemas.microsoft.com/office/drawing/2014/main" id="{33072CF0-C56C-69C7-E2EC-9D115F40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" y="783987"/>
            <a:ext cx="11451782" cy="3605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61A278-A426-A48B-A89C-1139A91B93BD}"/>
              </a:ext>
            </a:extLst>
          </p:cNvPr>
          <p:cNvSpPr txBox="1"/>
          <p:nvPr/>
        </p:nvSpPr>
        <p:spPr>
          <a:xfrm>
            <a:off x="1334655" y="5169248"/>
            <a:ext cx="952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Exo"/>
              </a:rPr>
              <a:t>The International Conference on Machine Learning (ICML) is the premier gathering of professionals dedicated to the advancement of the branch of artificial intelligence known as machine learning.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3614" y="1884933"/>
            <a:ext cx="8873490" cy="3843020"/>
            <a:chOff x="2753614" y="1884933"/>
            <a:chExt cx="8873490" cy="3843020"/>
          </a:xfrm>
        </p:grpSpPr>
        <p:sp>
          <p:nvSpPr>
            <p:cNvPr id="3" name="object 3"/>
            <p:cNvSpPr/>
            <p:nvPr/>
          </p:nvSpPr>
          <p:spPr>
            <a:xfrm>
              <a:off x="2759964" y="1891283"/>
              <a:ext cx="8860790" cy="3830320"/>
            </a:xfrm>
            <a:custGeom>
              <a:avLst/>
              <a:gdLst/>
              <a:ahLst/>
              <a:cxnLst/>
              <a:rect l="l" t="t" r="r" b="b"/>
              <a:pathLst>
                <a:path w="8860790" h="3830320">
                  <a:moveTo>
                    <a:pt x="8860536" y="0"/>
                  </a:moveTo>
                  <a:lnTo>
                    <a:pt x="0" y="0"/>
                  </a:lnTo>
                  <a:lnTo>
                    <a:pt x="0" y="3829812"/>
                  </a:lnTo>
                  <a:lnTo>
                    <a:pt x="8860536" y="3829812"/>
                  </a:lnTo>
                  <a:lnTo>
                    <a:pt x="8860536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59964" y="1891283"/>
              <a:ext cx="8860790" cy="3830320"/>
            </a:xfrm>
            <a:custGeom>
              <a:avLst/>
              <a:gdLst/>
              <a:ahLst/>
              <a:cxnLst/>
              <a:rect l="l" t="t" r="r" b="b"/>
              <a:pathLst>
                <a:path w="8860790" h="3830320">
                  <a:moveTo>
                    <a:pt x="0" y="3829812"/>
                  </a:moveTo>
                  <a:lnTo>
                    <a:pt x="8860536" y="3829812"/>
                  </a:lnTo>
                  <a:lnTo>
                    <a:pt x="8860536" y="0"/>
                  </a:lnTo>
                  <a:lnTo>
                    <a:pt x="0" y="0"/>
                  </a:lnTo>
                  <a:lnTo>
                    <a:pt x="0" y="3829812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68392" y="2575940"/>
            <a:ext cx="3117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Deep</a:t>
            </a:r>
            <a:r>
              <a:rPr kumimoji="0" sz="3600" b="1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</a:t>
            </a:r>
            <a:r>
              <a:rPr kumimoji="0" sz="36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36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583565" marR="0" lvl="0" indent="-5708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583565" algn="l"/>
              </a:tabLst>
              <a:defRPr/>
            </a:pPr>
            <a:r>
              <a:rPr kumimoji="0" sz="3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History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583565" marR="0" lvl="0" indent="-5708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583565" algn="l"/>
              </a:tabLst>
              <a:defRPr/>
            </a:pPr>
            <a:r>
              <a:rPr kumimoji="0" sz="3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Introduction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53911"/>
            <a:ext cx="12192000" cy="7040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1992" y="6284974"/>
            <a:ext cx="2066544" cy="4648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21202" y="5818428"/>
            <a:ext cx="471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Promising</a:t>
            </a:r>
            <a:r>
              <a:rPr kumimoji="0" sz="1800" b="1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results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trained</a:t>
            </a:r>
            <a:r>
              <a:rPr kumimoji="0" sz="18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lot</a:t>
            </a:r>
            <a:r>
              <a:rPr kumimoji="0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data!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3461" y="-69799"/>
            <a:ext cx="10138689" cy="1248752"/>
          </a:xfrm>
          <a:prstGeom prst="rect">
            <a:avLst/>
          </a:prstGeom>
        </p:spPr>
        <p:txBody>
          <a:bodyPr vert="horz" wrap="square" lIns="0" tIns="230708" rIns="0" bIns="0" rtlCol="0">
            <a:spAutoFit/>
          </a:bodyPr>
          <a:lstStyle/>
          <a:p>
            <a:pPr marL="1138555">
              <a:lnSpc>
                <a:spcPts val="4105"/>
              </a:lnSpc>
              <a:spcBef>
                <a:spcPts val="100"/>
              </a:spcBef>
            </a:pPr>
            <a:r>
              <a:rPr sz="2800" b="1" dirty="0">
                <a:solidFill>
                  <a:srgbClr val="304774"/>
                </a:solidFill>
                <a:latin typeface="Arial"/>
                <a:cs typeface="Arial"/>
              </a:rPr>
              <a:t>Artificial</a:t>
            </a:r>
            <a:r>
              <a:rPr sz="2800" b="1" spc="-114" dirty="0">
                <a:solidFill>
                  <a:srgbClr val="30477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04774"/>
                </a:solidFill>
                <a:latin typeface="Arial"/>
                <a:cs typeface="Arial"/>
              </a:rPr>
              <a:t>Intelligence</a:t>
            </a:r>
            <a:r>
              <a:rPr sz="2800" b="1" spc="-55" dirty="0">
                <a:solidFill>
                  <a:srgbClr val="30477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04774"/>
                </a:solidFill>
                <a:latin typeface="Arial MT"/>
                <a:cs typeface="Arial MT"/>
              </a:rPr>
              <a:t>Paradigmshift!-</a:t>
            </a:r>
            <a:endParaRPr sz="2800" dirty="0">
              <a:latin typeface="Arial MT"/>
              <a:cs typeface="Arial MT"/>
            </a:endParaRPr>
          </a:p>
          <a:p>
            <a:pPr marL="1138555">
              <a:lnSpc>
                <a:spcPts val="4105"/>
              </a:lnSpc>
            </a:pPr>
            <a:r>
              <a:rPr sz="2800" b="1" dirty="0">
                <a:solidFill>
                  <a:srgbClr val="304774"/>
                </a:solidFill>
                <a:latin typeface="Arial"/>
                <a:cs typeface="Arial"/>
              </a:rPr>
              <a:t>Machine</a:t>
            </a:r>
            <a:r>
              <a:rPr sz="2800" b="1" spc="-55" dirty="0">
                <a:solidFill>
                  <a:srgbClr val="30477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04774"/>
                </a:solidFill>
                <a:latin typeface="Arial"/>
                <a:cs typeface="Arial"/>
              </a:rPr>
              <a:t>Learning</a:t>
            </a:r>
            <a:r>
              <a:rPr sz="2800" b="1" spc="-55" dirty="0">
                <a:solidFill>
                  <a:srgbClr val="30477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04774"/>
                </a:solidFill>
                <a:latin typeface="Wingdings"/>
                <a:cs typeface="Wingdings"/>
              </a:rPr>
              <a:t></a:t>
            </a:r>
            <a:r>
              <a:rPr sz="2800" spc="85" dirty="0">
                <a:solidFill>
                  <a:srgbClr val="304774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Deep</a:t>
            </a:r>
            <a:r>
              <a:rPr sz="2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04774"/>
                </a:solidFill>
                <a:latin typeface="Arial"/>
                <a:cs typeface="Arial"/>
              </a:rPr>
              <a:t>Learning?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188" y="1298059"/>
            <a:ext cx="9959734" cy="4267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12291"/>
            <a:ext cx="12192000" cy="6045835"/>
            <a:chOff x="0" y="812291"/>
            <a:chExt cx="12192000" cy="6045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7611" y="812291"/>
              <a:ext cx="8447532" cy="3572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" y="4384547"/>
              <a:ext cx="5975969" cy="19491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632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5"/>
              </a:spcBef>
            </a:pPr>
            <a:r>
              <a:rPr sz="3200" b="1" spc="-355" dirty="0">
                <a:solidFill>
                  <a:srgbClr val="C00000"/>
                </a:solidFill>
                <a:latin typeface="Tahoma"/>
                <a:cs typeface="Tahoma"/>
              </a:rPr>
              <a:t>Deep</a:t>
            </a:r>
            <a:r>
              <a:rPr sz="3200" b="1" spc="-1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b="1" spc="-350" dirty="0">
                <a:solidFill>
                  <a:srgbClr val="C00000"/>
                </a:solidFill>
                <a:latin typeface="Tahoma"/>
                <a:cs typeface="Tahoma"/>
              </a:rPr>
              <a:t>Learning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1297" y="4921122"/>
            <a:ext cx="57188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995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Deep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Learning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(DL)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uses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layers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of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algorithms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to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process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data,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understand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human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speech,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and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visually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/>
                <a:cs typeface="Roboto"/>
              </a:rPr>
              <a:t>recognize objects.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836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3200" b="1" spc="-355" dirty="0">
                <a:solidFill>
                  <a:srgbClr val="C00000"/>
                </a:solidFill>
                <a:latin typeface="Tahoma"/>
                <a:cs typeface="Tahoma"/>
              </a:rPr>
              <a:t>Deep</a:t>
            </a:r>
            <a:r>
              <a:rPr sz="3200" b="1" spc="-229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b="1" spc="-335" dirty="0">
                <a:solidFill>
                  <a:srgbClr val="C00000"/>
                </a:solidFill>
                <a:latin typeface="Tahoma"/>
                <a:cs typeface="Tahoma"/>
              </a:rPr>
              <a:t>Learning-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0852" y="812291"/>
            <a:ext cx="9851390" cy="5503545"/>
            <a:chOff x="240852" y="812291"/>
            <a:chExt cx="9851390" cy="5503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72" y="812291"/>
              <a:ext cx="8563356" cy="3648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852" y="4460747"/>
              <a:ext cx="5684459" cy="18547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75628" y="4730572"/>
            <a:ext cx="59093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Information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passed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through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each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with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output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the 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previous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providing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input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next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layer.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first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in </a:t>
            </a:r>
            <a:r>
              <a:rPr kumimoji="0" sz="1800" b="0" i="0" u="none" strike="noStrike" kern="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network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called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2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input</a:t>
            </a:r>
            <a:r>
              <a:rPr kumimoji="0" sz="1800" b="1" i="0" u="none" strike="noStrike" kern="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8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while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last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called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an </a:t>
            </a:r>
            <a:r>
              <a:rPr kumimoji="0" sz="1800" b="1" i="0" u="none" strike="noStrike" kern="0" cap="none" spc="-2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output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</a:t>
            </a:r>
            <a:r>
              <a:rPr kumimoji="0" sz="1800" b="0" i="0" u="none" strike="noStrike" kern="0" cap="none" spc="-1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.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layers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between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two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are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referred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cs typeface="Tahoma"/>
              </a:rPr>
              <a:t> as </a:t>
            </a:r>
            <a:r>
              <a:rPr kumimoji="0" sz="1800" b="1" i="0" u="none" strike="noStrike" kern="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hidden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cs typeface="Tahoma"/>
              </a:rPr>
              <a:t>layers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44F7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770</Words>
  <Application>Microsoft Office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Aptos</vt:lpstr>
      <vt:lpstr>Arial</vt:lpstr>
      <vt:lpstr>Arial MT</vt:lpstr>
      <vt:lpstr>Calibri</vt:lpstr>
      <vt:lpstr>Calibri Light</vt:lpstr>
      <vt:lpstr>Exo</vt:lpstr>
      <vt:lpstr>Georgia</vt:lpstr>
      <vt:lpstr>Roboto</vt:lpstr>
      <vt:lpstr>Tahoma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DeepFake</vt:lpstr>
      <vt:lpstr>PowerPoint Presentation</vt:lpstr>
      <vt:lpstr>PowerPoint Presentation</vt:lpstr>
      <vt:lpstr>PowerPoint Presentation</vt:lpstr>
      <vt:lpstr>Artificial Intelligence Paradigmshift!- Machine Learning  Deep Learning?</vt:lpstr>
      <vt:lpstr>Deep Learning</vt:lpstr>
      <vt:lpstr>Deep Learning-</vt:lpstr>
      <vt:lpstr>Deep Learning-</vt:lpstr>
      <vt:lpstr>Neurons are arranged in a hierarchical fashion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Models ( Big Picture)</vt:lpstr>
      <vt:lpstr>Evolution of Deep Learning Architectures</vt:lpstr>
      <vt:lpstr>PowerPoint Presentation</vt:lpstr>
      <vt:lpstr>Object Detection Deep Learning applications</vt:lpstr>
      <vt:lpstr>Deep Learning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saraths</dc:creator>
  <cp:lastModifiedBy>Anjali T</cp:lastModifiedBy>
  <cp:revision>250</cp:revision>
  <dcterms:created xsi:type="dcterms:W3CDTF">2024-04-16T05:05:28Z</dcterms:created>
  <dcterms:modified xsi:type="dcterms:W3CDTF">2025-08-06T08:55:55Z</dcterms:modified>
</cp:coreProperties>
</file>